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sldIdLst>
    <p:sldId id="256" r:id="rId2"/>
    <p:sldId id="268" r:id="rId3"/>
    <p:sldId id="269" r:id="rId4"/>
    <p:sldId id="278" r:id="rId5"/>
    <p:sldId id="270" r:id="rId6"/>
    <p:sldId id="272" r:id="rId7"/>
    <p:sldId id="271" r:id="rId8"/>
    <p:sldId id="273" r:id="rId9"/>
    <p:sldId id="274" r:id="rId10"/>
    <p:sldId id="275" r:id="rId11"/>
    <p:sldId id="276" r:id="rId12"/>
    <p:sldId id="277" r:id="rId13"/>
    <p:sldId id="279" r:id="rId14"/>
    <p:sldId id="280" r:id="rId15"/>
    <p:sldId id="258" r:id="rId16"/>
    <p:sldId id="259" r:id="rId17"/>
    <p:sldId id="264" r:id="rId18"/>
    <p:sldId id="262" r:id="rId19"/>
    <p:sldId id="267" r:id="rId20"/>
    <p:sldId id="263" r:id="rId21"/>
    <p:sldId id="260" r:id="rId22"/>
    <p:sldId id="261" r:id="rId23"/>
    <p:sldId id="265" r:id="rId24"/>
    <p:sldId id="266" r:id="rId25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>
      <p:cViewPr>
        <p:scale>
          <a:sx n="75" d="100"/>
          <a:sy n="75" d="100"/>
        </p:scale>
        <p:origin x="-2478" y="-90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ctrTitle"/>
          </p:nvPr>
        </p:nvSpPr>
        <p:spPr>
          <a:xfrm>
            <a:off x="1219200" y="3886200"/>
            <a:ext cx="6858000" cy="990600"/>
          </a:xfrm>
        </p:spPr>
        <p:txBody>
          <a:bodyPr anchor="t" anchorCtr="0"/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9" name="副标题 8"/>
          <p:cNvSpPr>
            <a:spLocks noGrp="1"/>
          </p:cNvSpPr>
          <p:nvPr>
            <p:ph type="subTitle" idx="1"/>
          </p:nvPr>
        </p:nvSpPr>
        <p:spPr>
          <a:xfrm>
            <a:off x="1219200" y="5124450"/>
            <a:ext cx="6858000" cy="53340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zh-CN" altLang="en-US" smtClean="0"/>
              <a:t>单击此处编辑母版副标题样式</a:t>
            </a:r>
            <a:endParaRPr kumimoji="0" lang="en-US"/>
          </a:p>
        </p:txBody>
      </p:sp>
      <p:sp>
        <p:nvSpPr>
          <p:cNvPr id="28" name="日期占位符 27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>
            <a:lvl1pPr>
              <a:defRPr sz="1400"/>
            </a:lvl1pPr>
          </a:lstStyle>
          <a:p>
            <a:fld id="{3D43C060-2C6A-48AE-8E47-31AF36C94FFE}" type="datetimeFigureOut">
              <a:rPr lang="zh-CN" altLang="en-US" smtClean="0"/>
              <a:pPr/>
              <a:t>2014/7/23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29" name="灯片编号占位符 28"/>
          <p:cNvSpPr>
            <a:spLocks noGrp="1"/>
          </p:cNvSpPr>
          <p:nvPr>
            <p:ph type="sldNum" sz="quarter" idx="12"/>
          </p:nvPr>
        </p:nvSpPr>
        <p:spPr>
          <a:xfrm>
            <a:off x="1216152" y="6355080"/>
            <a:ext cx="1219200" cy="365760"/>
          </a:xfrm>
        </p:spPr>
        <p:txBody>
          <a:bodyPr/>
          <a:lstStyle/>
          <a:p>
            <a:fld id="{D5FC7E4B-E6FF-47E9-BBA5-21B86D6A327A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904875" y="3648075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3" name="矩形 32"/>
          <p:cNvSpPr/>
          <p:nvPr/>
        </p:nvSpPr>
        <p:spPr>
          <a:xfrm>
            <a:off x="914400" y="5048250"/>
            <a:ext cx="7315200" cy="685800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矩形 21"/>
          <p:cNvSpPr/>
          <p:nvPr/>
        </p:nvSpPr>
        <p:spPr>
          <a:xfrm>
            <a:off x="904875" y="3648075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2" name="矩形 31"/>
          <p:cNvSpPr/>
          <p:nvPr/>
        </p:nvSpPr>
        <p:spPr>
          <a:xfrm>
            <a:off x="914400" y="5048250"/>
            <a:ext cx="228600" cy="68580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43C060-2C6A-48AE-8E47-31AF36C94FFE}" type="datetimeFigureOut">
              <a:rPr lang="zh-CN" altLang="en-US" smtClean="0"/>
              <a:pPr/>
              <a:t>2014/7/23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C7E4B-E6FF-47E9-BBA5-21B86D6A327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43C060-2C6A-48AE-8E47-31AF36C94FFE}" type="datetimeFigureOut">
              <a:rPr lang="zh-CN" altLang="en-US" smtClean="0"/>
              <a:pPr/>
              <a:t>2014/7/23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C7E4B-E6FF-47E9-BBA5-21B86D6A327A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7" name="直接连接符 6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等腰三角形 7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直接连接符 8"/>
          <p:cNvSpPr>
            <a:spLocks noChangeShapeType="1"/>
          </p:cNvSpPr>
          <p:nvPr/>
        </p:nvSpPr>
        <p:spPr bwMode="auto">
          <a:xfrm rot="5400000">
            <a:off x="3629607" y="3201952"/>
            <a:ext cx="585216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43C060-2C6A-48AE-8E47-31AF36C94FFE}" type="datetimeFigureOut">
              <a:rPr lang="zh-CN" altLang="en-US" smtClean="0"/>
              <a:pPr/>
              <a:t>2014/7/23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C7E4B-E6FF-47E9-BBA5-21B86D6A327A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8" name="内容占位符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19200" y="2971800"/>
            <a:ext cx="6858000" cy="1066800"/>
          </a:xfrm>
        </p:spPr>
        <p:txBody>
          <a:bodyPr anchor="t" anchorCtr="0"/>
          <a:lstStyle>
            <a:lvl1pPr algn="r">
              <a:buNone/>
              <a:defRPr sz="3200" b="0" cap="none" baseline="0"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295400" y="4267200"/>
            <a:ext cx="6781800" cy="1143000"/>
          </a:xfrm>
        </p:spPr>
        <p:txBody>
          <a:bodyPr anchor="t" anchorCtr="0"/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/>
          <a:p>
            <a:fld id="{3D43C060-2C6A-48AE-8E47-31AF36C94FFE}" type="datetimeFigureOut">
              <a:rPr lang="zh-CN" altLang="en-US" smtClean="0"/>
              <a:pPr/>
              <a:t>2014/7/23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069848" y="6355080"/>
            <a:ext cx="1520952" cy="365760"/>
          </a:xfrm>
        </p:spPr>
        <p:txBody>
          <a:bodyPr/>
          <a:lstStyle/>
          <a:p>
            <a:fld id="{D5FC7E4B-E6FF-47E9-BBA5-21B86D6A327A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914400" y="2819400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矩形 7"/>
          <p:cNvSpPr/>
          <p:nvPr/>
        </p:nvSpPr>
        <p:spPr>
          <a:xfrm>
            <a:off x="914400" y="2819400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43C060-2C6A-48AE-8E47-31AF36C94FFE}" type="datetimeFigureOut">
              <a:rPr lang="zh-CN" altLang="en-US" smtClean="0"/>
              <a:pPr/>
              <a:t>2014/7/23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C7E4B-E6FF-47E9-BBA5-21B86D6A327A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9" name="内容占位符 8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11" name="内容占位符 10"/>
          <p:cNvSpPr>
            <a:spLocks noGrp="1"/>
          </p:cNvSpPr>
          <p:nvPr>
            <p:ph sz="quarter" idx="2"/>
          </p:nvPr>
        </p:nvSpPr>
        <p:spPr>
          <a:xfrm>
            <a:off x="4632198" y="1216152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85875"/>
            <a:ext cx="4040188" cy="685800"/>
          </a:xfrm>
          <a:noFill/>
          <a:ln>
            <a:noFill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3"/>
          </p:nvPr>
        </p:nvSpPr>
        <p:spPr>
          <a:xfrm>
            <a:off x="4648200" y="1295400"/>
            <a:ext cx="4041775" cy="685800"/>
          </a:xfrm>
          <a:noFill/>
          <a:ln>
            <a:noFill/>
          </a:ln>
        </p:spPr>
        <p:txBody>
          <a:bodyPr lIns="91440" anchor="b" anchorCtr="0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43C060-2C6A-48AE-8E47-31AF36C94FFE}" type="datetimeFigureOut">
              <a:rPr lang="zh-CN" altLang="en-US" smtClean="0"/>
              <a:pPr/>
              <a:t>2014/7/23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C7E4B-E6FF-47E9-BBA5-21B86D6A327A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11" name="内容占位符 10"/>
          <p:cNvSpPr>
            <a:spLocks noGrp="1"/>
          </p:cNvSpPr>
          <p:nvPr>
            <p:ph sz="quarter" idx="2"/>
          </p:nvPr>
        </p:nvSpPr>
        <p:spPr>
          <a:xfrm>
            <a:off x="457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13" name="内容占位符 12"/>
          <p:cNvSpPr>
            <a:spLocks noGrp="1"/>
          </p:cNvSpPr>
          <p:nvPr>
            <p:ph sz="quarter" idx="4"/>
          </p:nvPr>
        </p:nvSpPr>
        <p:spPr>
          <a:xfrm>
            <a:off x="4648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43C060-2C6A-48AE-8E47-31AF36C94FFE}" type="datetimeFigureOut">
              <a:rPr lang="zh-CN" altLang="en-US" smtClean="0"/>
              <a:pPr/>
              <a:t>2014/7/23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C7E4B-E6FF-47E9-BBA5-21B86D6A327A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6" name="等腰三角形 5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43C060-2C6A-48AE-8E47-31AF36C94FFE}" type="datetimeFigureOut">
              <a:rPr lang="zh-CN" altLang="en-US" smtClean="0"/>
              <a:pPr/>
              <a:t>2014/7/23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C7E4B-E6FF-47E9-BBA5-21B86D6A327A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5" name="直接连接符 4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等腰三角形 5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24600" y="304800"/>
            <a:ext cx="2514600" cy="838200"/>
          </a:xfrm>
        </p:spPr>
        <p:txBody>
          <a:bodyPr anchor="b" anchorCtr="0">
            <a:noAutofit/>
          </a:bodyPr>
          <a:lstStyle>
            <a:lvl1pPr algn="l">
              <a:buNone/>
              <a:defRPr sz="20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2"/>
          </p:nvPr>
        </p:nvSpPr>
        <p:spPr>
          <a:xfrm>
            <a:off x="6324600" y="1219200"/>
            <a:ext cx="2514600" cy="4843463"/>
          </a:xfrm>
        </p:spPr>
        <p:txBody>
          <a:bodyPr/>
          <a:lstStyle>
            <a:lvl1pPr marL="0" indent="0">
              <a:lnSpc>
                <a:spcPts val="22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43C060-2C6A-48AE-8E47-31AF36C94FFE}" type="datetimeFigureOut">
              <a:rPr lang="zh-CN" altLang="en-US" smtClean="0"/>
              <a:pPr/>
              <a:t>2014/7/23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C7E4B-E6FF-47E9-BBA5-21B86D6A327A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8" name="直接连接符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直接连接符 9"/>
          <p:cNvSpPr>
            <a:spLocks noChangeShapeType="1"/>
          </p:cNvSpPr>
          <p:nvPr/>
        </p:nvSpPr>
        <p:spPr bwMode="auto">
          <a:xfrm rot="5400000">
            <a:off x="3160645" y="3324225"/>
            <a:ext cx="603504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等腰三角形 8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内容占位符 11"/>
          <p:cNvSpPr>
            <a:spLocks noGrp="1"/>
          </p:cNvSpPr>
          <p:nvPr>
            <p:ph sz="quarter" idx="1"/>
          </p:nvPr>
        </p:nvSpPr>
        <p:spPr>
          <a:xfrm>
            <a:off x="304800" y="304800"/>
            <a:ext cx="5715000" cy="5715000"/>
          </a:xfrm>
        </p:spPr>
        <p:txBody>
          <a:bodyPr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500856"/>
            <a:ext cx="8229600" cy="674688"/>
          </a:xfrm>
          <a:ln>
            <a:solidFill>
              <a:schemeClr val="accent1"/>
            </a:solidFill>
          </a:ln>
        </p:spPr>
        <p:txBody>
          <a:bodyPr lIns="274320" anchor="ctr"/>
          <a:lstStyle>
            <a:lvl1pPr algn="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457200" y="1905000"/>
            <a:ext cx="8229600" cy="4270248"/>
          </a:xfrm>
          <a:solidFill>
            <a:schemeClr val="tx1">
              <a:shade val="50000"/>
            </a:schemeClr>
          </a:solidFill>
          <a:ln>
            <a:noFill/>
          </a:ln>
          <a:effectLst/>
        </p:spPr>
        <p:txBody>
          <a:bodyPr/>
          <a:lstStyle>
            <a:lvl1pPr marL="0" indent="0">
              <a:spcBef>
                <a:spcPts val="600"/>
              </a:spcBef>
              <a:buNone/>
              <a:defRPr sz="3200"/>
            </a:lvl1pPr>
          </a:lstStyle>
          <a:p>
            <a:r>
              <a:rPr kumimoji="0" lang="zh-CN" altLang="en-US" smtClean="0"/>
              <a:t>单击图标添加图片</a:t>
            </a:r>
            <a:endParaRPr kumimoji="0" 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219200"/>
            <a:ext cx="8229600" cy="533400"/>
          </a:xfrm>
        </p:spPr>
        <p:txBody>
          <a:bodyPr anchor="ctr" anchorCtr="0"/>
          <a:lstStyle>
            <a:lvl1pPr marL="0" indent="0" algn="l">
              <a:buFontTx/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43C060-2C6A-48AE-8E47-31AF36C94FFE}" type="datetimeFigureOut">
              <a:rPr lang="zh-CN" altLang="en-US" smtClean="0"/>
              <a:pPr/>
              <a:t>2014/7/23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C7E4B-E6FF-47E9-BBA5-21B86D6A327A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8" name="直接连接符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等腰三角形 8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矩形 9"/>
          <p:cNvSpPr/>
          <p:nvPr/>
        </p:nvSpPr>
        <p:spPr>
          <a:xfrm>
            <a:off x="457200" y="500856"/>
            <a:ext cx="182880" cy="68580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标题占位符 2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prstGeom prst="rect">
            <a:avLst/>
          </a:prstGeom>
        </p:spPr>
        <p:txBody>
          <a:bodyPr vert="horz" anchor="b" anchorCtr="0">
            <a:normAutofit/>
          </a:bodyPr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13" name="文本占位符 12"/>
          <p:cNvSpPr>
            <a:spLocks noGrp="1"/>
          </p:cNvSpPr>
          <p:nvPr>
            <p:ph type="body" idx="1"/>
          </p:nvPr>
        </p:nvSpPr>
        <p:spPr>
          <a:xfrm>
            <a:off x="457200" y="1219200"/>
            <a:ext cx="8229600" cy="4910328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  <a:p>
            <a:pPr lvl="1" eaLnBrk="1" latinLnBrk="0" hangingPunct="1"/>
            <a:r>
              <a:rPr kumimoji="0" lang="zh-CN" altLang="en-US" smtClean="0"/>
              <a:t>第二级</a:t>
            </a:r>
          </a:p>
          <a:p>
            <a:pPr lvl="2" eaLnBrk="1" latinLnBrk="0" hangingPunct="1"/>
            <a:r>
              <a:rPr kumimoji="0" lang="zh-CN" altLang="en-US" smtClean="0"/>
              <a:t>第三级</a:t>
            </a:r>
          </a:p>
          <a:p>
            <a:pPr lvl="3" eaLnBrk="1" latinLnBrk="0" hangingPunct="1"/>
            <a:r>
              <a:rPr kumimoji="0" lang="zh-CN" altLang="en-US" smtClean="0"/>
              <a:t>第四级</a:t>
            </a:r>
          </a:p>
          <a:p>
            <a:pPr lvl="4" eaLnBrk="1" latinLnBrk="0" hangingPunct="1"/>
            <a:r>
              <a:rPr kumimoji="0" lang="zh-CN" altLang="en-US" smtClean="0"/>
              <a:t>第五级</a:t>
            </a:r>
            <a:endParaRPr kumimoji="0" lang="en-US"/>
          </a:p>
        </p:txBody>
      </p:sp>
      <p:sp>
        <p:nvSpPr>
          <p:cNvPr id="14" name="日期占位符 13"/>
          <p:cNvSpPr>
            <a:spLocks noGrp="1"/>
          </p:cNvSpPr>
          <p:nvPr>
            <p:ph type="dt" sz="half" idx="2"/>
          </p:nvPr>
        </p:nvSpPr>
        <p:spPr>
          <a:xfrm>
            <a:off x="6400800" y="6356350"/>
            <a:ext cx="2289048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3D43C060-2C6A-48AE-8E47-31AF36C94FFE}" type="datetimeFigureOut">
              <a:rPr lang="zh-CN" altLang="en-US" smtClean="0"/>
              <a:pPr/>
              <a:t>2014/7/23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3"/>
          </p:nvPr>
        </p:nvSpPr>
        <p:spPr>
          <a:xfrm>
            <a:off x="2898648" y="6356350"/>
            <a:ext cx="3505200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23" name="灯片编号占位符 22"/>
          <p:cNvSpPr>
            <a:spLocks noGrp="1"/>
          </p:cNvSpPr>
          <p:nvPr>
            <p:ph type="sldNum" sz="quarter" idx="4"/>
          </p:nvPr>
        </p:nvSpPr>
        <p:spPr>
          <a:xfrm>
            <a:off x="612648" y="6356350"/>
            <a:ext cx="19812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D5FC7E4B-E6FF-47E9-BBA5-21B86D6A327A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28" name="直接连接符 2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9" name="直接连接符 28"/>
          <p:cNvSpPr>
            <a:spLocks noChangeShapeType="1"/>
          </p:cNvSpPr>
          <p:nvPr/>
        </p:nvSpPr>
        <p:spPr bwMode="auto">
          <a:xfrm>
            <a:off x="457200" y="1143000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等腰三角形 9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rtl="0" eaLnBrk="1" latinLnBrk="0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6000"/>
        <a:buFont typeface="Wingdings 3"/>
        <a:buChar char="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ts val="500"/>
        </a:spcBef>
        <a:buClr>
          <a:schemeClr val="accent2"/>
        </a:buClr>
        <a:buSzPct val="76000"/>
        <a:buFont typeface="Wingdings 3"/>
        <a:buChar char=""/>
        <a:defRPr kumimoji="0" sz="23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500"/>
        </a:spcBef>
        <a:buClr>
          <a:schemeClr val="bg1">
            <a:shade val="50000"/>
          </a:schemeClr>
        </a:buClr>
        <a:buSzPct val="76000"/>
        <a:buFont typeface="Wingdings 3"/>
        <a:buChar char="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400"/>
        </a:spcBef>
        <a:buClr>
          <a:schemeClr val="accent2">
            <a:shade val="75000"/>
          </a:schemeClr>
        </a:buClr>
        <a:buSzPct val="70000"/>
        <a:buFont typeface="Wingdings"/>
        <a:buChar char="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00"/>
        </a:spcBef>
        <a:buClr>
          <a:schemeClr val="accent2"/>
        </a:buClr>
        <a:buSzPct val="70000"/>
        <a:buFont typeface="Wingdings"/>
        <a:buChar char="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0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0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://beta.mt.nie.netease.com/job/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://git.mt.nie.netease.com/hzsunshx/airtest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://git.mt.nie.netease.com/hzsunshx/airtest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err="1" smtClean="0"/>
              <a:t>AirTest</a:t>
            </a:r>
            <a:r>
              <a:rPr lang="en-US" altLang="zh-CN" dirty="0" smtClean="0"/>
              <a:t> --</a:t>
            </a:r>
            <a:r>
              <a:rPr lang="zh-CN" altLang="en-US" b="1" i="1" dirty="0" smtClean="0">
                <a:solidFill>
                  <a:srgbClr val="00B050"/>
                </a:solidFill>
              </a:rPr>
              <a:t>手机程序自动化测试框架</a:t>
            </a:r>
            <a:br>
              <a:rPr lang="zh-CN" altLang="en-US" b="1" i="1" dirty="0" smtClean="0">
                <a:solidFill>
                  <a:srgbClr val="00B050"/>
                </a:solidFill>
              </a:rPr>
            </a:br>
            <a:r>
              <a:rPr lang="en-US" altLang="zh-CN" dirty="0" smtClean="0"/>
              <a:t> 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 b="1" i="1" dirty="0">
              <a:solidFill>
                <a:srgbClr val="00B050"/>
              </a:solidFill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>
            <a:duotone>
              <a:prstClr val="black"/>
              <a:schemeClr val="accent2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714348" y="1142984"/>
            <a:ext cx="3984918" cy="212407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一段测试代码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endParaRPr lang="en-US" altLang="zh-CN" sz="2800" dirty="0" smtClean="0">
              <a:solidFill>
                <a:schemeClr val="tx1">
                  <a:lumMod val="95000"/>
                  <a:lumOff val="5000"/>
                </a:schemeClr>
              </a:solidFill>
              <a:latin typeface="+mj-lt"/>
            </a:endParaRPr>
          </a:p>
          <a:p>
            <a:pPr>
              <a:buNone/>
            </a:pPr>
            <a:r>
              <a:rPr lang="en-US" altLang="zh-CN" sz="2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   app = </a:t>
            </a:r>
            <a:r>
              <a:rPr lang="en-US" altLang="zh-CN" sz="28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airtest.connect</a:t>
            </a:r>
            <a:r>
              <a:rPr lang="en-US" altLang="zh-CN" sz="2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(’17’, device=‘android’)</a:t>
            </a:r>
          </a:p>
          <a:p>
            <a:pPr>
              <a:buNone/>
            </a:pPr>
            <a:r>
              <a:rPr lang="en-US" altLang="zh-CN" sz="2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 </a:t>
            </a:r>
            <a:r>
              <a:rPr lang="en-US" altLang="zh-CN" sz="2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  </a:t>
            </a:r>
            <a:r>
              <a:rPr lang="en-US" altLang="zh-CN" sz="28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a</a:t>
            </a:r>
            <a:r>
              <a:rPr lang="en-US" altLang="zh-CN" sz="28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pp.click</a:t>
            </a:r>
            <a:r>
              <a:rPr lang="en-US" altLang="zh-CN" sz="2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(‘</a:t>
            </a:r>
            <a:r>
              <a:rPr lang="en-US" altLang="zh-CN" sz="2800" i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sun.png</a:t>
            </a:r>
            <a:r>
              <a:rPr lang="en-US" altLang="zh-CN" sz="2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’)</a:t>
            </a:r>
          </a:p>
          <a:p>
            <a:r>
              <a:rPr lang="en-US" altLang="zh-CN" sz="28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a</a:t>
            </a:r>
            <a:r>
              <a:rPr lang="en-US" altLang="zh-CN" sz="28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pp.drag</a:t>
            </a:r>
            <a:r>
              <a:rPr lang="en-US" altLang="zh-CN" sz="2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(</a:t>
            </a:r>
            <a:r>
              <a:rPr lang="en-US" altLang="zh-CN" sz="2800" i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“img1.png</a:t>
            </a:r>
            <a:r>
              <a:rPr lang="en-US" altLang="zh-CN" sz="2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”, “</a:t>
            </a:r>
            <a:r>
              <a:rPr lang="en-US" altLang="zh-CN" sz="2800" i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img2.png</a:t>
            </a:r>
            <a:r>
              <a:rPr lang="en-US" altLang="zh-CN" sz="2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”)</a:t>
            </a:r>
          </a:p>
          <a:p>
            <a:r>
              <a:rPr lang="en-US" altLang="zh-CN" sz="2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w</a:t>
            </a:r>
            <a:r>
              <a:rPr lang="en-US" altLang="zh-CN" sz="2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hile </a:t>
            </a:r>
            <a:r>
              <a:rPr lang="en-US" altLang="zh-CN" sz="28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a</a:t>
            </a:r>
            <a:r>
              <a:rPr lang="en-US" altLang="zh-CN" sz="28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pp.exists</a:t>
            </a:r>
            <a:r>
              <a:rPr lang="en-US" altLang="zh-CN" sz="2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(“</a:t>
            </a:r>
            <a:r>
              <a:rPr lang="en-US" altLang="zh-CN" sz="2800" i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hand.png</a:t>
            </a:r>
            <a:r>
              <a:rPr lang="en-US" altLang="zh-CN" sz="2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”):</a:t>
            </a:r>
          </a:p>
          <a:p>
            <a:r>
              <a:rPr lang="en-US" altLang="zh-CN" sz="2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       </a:t>
            </a:r>
            <a:r>
              <a:rPr lang="en-US" altLang="zh-CN" sz="28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a</a:t>
            </a:r>
            <a:r>
              <a:rPr lang="en-US" altLang="zh-CN" sz="28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pp.click</a:t>
            </a:r>
            <a:r>
              <a:rPr lang="en-US" altLang="zh-CN" sz="2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(“</a:t>
            </a:r>
            <a:r>
              <a:rPr lang="en-US" altLang="zh-CN" sz="2800" i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hand.png</a:t>
            </a:r>
            <a:r>
              <a:rPr lang="en-US" altLang="zh-CN" sz="2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”)</a:t>
            </a:r>
          </a:p>
          <a:p>
            <a:r>
              <a:rPr lang="en-US" altLang="zh-CN" sz="2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a</a:t>
            </a:r>
            <a:r>
              <a:rPr lang="en-US" altLang="zh-CN" sz="2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ssert </a:t>
            </a:r>
            <a:r>
              <a:rPr lang="en-US" altLang="zh-CN" sz="28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a</a:t>
            </a:r>
            <a:r>
              <a:rPr lang="en-US" altLang="zh-CN" sz="28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pp.exists</a:t>
            </a:r>
            <a:r>
              <a:rPr lang="en-US" altLang="zh-CN" sz="2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(“</a:t>
            </a:r>
            <a:r>
              <a:rPr lang="en-US" altLang="zh-CN" sz="2800" i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over.png</a:t>
            </a:r>
            <a:r>
              <a:rPr lang="en-US" altLang="zh-CN" sz="2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”)</a:t>
            </a:r>
          </a:p>
          <a:p>
            <a:r>
              <a:rPr lang="en-US" altLang="zh-CN" sz="2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…..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可以运行在不同的平台上</a:t>
            </a:r>
            <a:endParaRPr lang="zh-CN" alt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214282" y="1299918"/>
            <a:ext cx="8472518" cy="46425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手机</a:t>
            </a:r>
            <a:r>
              <a:rPr lang="zh-CN" altLang="en-US" dirty="0" smtClean="0"/>
              <a:t>集群测试</a:t>
            </a:r>
            <a:endParaRPr lang="zh-CN" altLang="en-US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57200" y="1345849"/>
            <a:ext cx="8229600" cy="46838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CN" dirty="0" smtClean="0">
                <a:hlinkClick r:id="rId2"/>
              </a:rPr>
              <a:t>http://</a:t>
            </a:r>
            <a:r>
              <a:rPr lang="en-US" altLang="zh-CN" dirty="0" smtClean="0">
                <a:hlinkClick r:id="rId2"/>
              </a:rPr>
              <a:t>beta.mt.nie.netease.com/job/</a:t>
            </a:r>
            <a:endParaRPr lang="en-US" altLang="zh-CN" dirty="0" smtClean="0"/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作者： 孙圣翔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sz="20000" dirty="0" smtClean="0"/>
              <a:t>Q&amp;A</a:t>
            </a:r>
            <a:endParaRPr lang="zh-CN" altLang="en-US" sz="200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自动化的好处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34" y="1428736"/>
            <a:ext cx="8039125" cy="43538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为什么用</a:t>
            </a:r>
            <a:r>
              <a:rPr lang="en-US" altLang="zh-CN" dirty="0" err="1" smtClean="0"/>
              <a:t>AirTest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 smtClean="0"/>
              <a:t>完善的文档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丰富的</a:t>
            </a:r>
            <a:r>
              <a:rPr lang="en-US" altLang="zh-CN" dirty="0" smtClean="0"/>
              <a:t>Example</a:t>
            </a:r>
          </a:p>
          <a:p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强大的开发团队</a:t>
            </a:r>
            <a:endParaRPr lang="zh-CN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 rot="20986346">
            <a:off x="1335295" y="4863560"/>
            <a:ext cx="1811031" cy="15236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00430" y="4500570"/>
            <a:ext cx="339017" cy="19218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572000" y="4286256"/>
            <a:ext cx="2309814" cy="21260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714744" y="2857496"/>
            <a:ext cx="1285884" cy="12888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4" name="Picture 8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286380" y="2857496"/>
            <a:ext cx="1949045" cy="1285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5" name="Picture 9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3714744" y="1214422"/>
            <a:ext cx="1466850" cy="146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为什么用</a:t>
            </a:r>
            <a:r>
              <a:rPr lang="en-US" altLang="zh-CN" dirty="0" err="1" smtClean="0"/>
              <a:t>AirTest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 smtClean="0"/>
              <a:t>核心技术</a:t>
            </a:r>
            <a:r>
              <a:rPr lang="en-US" altLang="zh-CN" dirty="0" smtClean="0"/>
              <a:t>(</a:t>
            </a:r>
            <a:r>
              <a:rPr lang="zh-CN" altLang="en-US" dirty="0" smtClean="0"/>
              <a:t>基于</a:t>
            </a:r>
            <a:r>
              <a:rPr lang="en-US" altLang="zh-CN" dirty="0" err="1" smtClean="0"/>
              <a:t>OpenCV</a:t>
            </a:r>
            <a:r>
              <a:rPr lang="zh-CN" altLang="en-US" dirty="0" smtClean="0"/>
              <a:t>的图像识别）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找找球在那里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zh-CN" altLang="en-US" dirty="0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71802" y="2214554"/>
            <a:ext cx="609600" cy="542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14810" y="2285992"/>
            <a:ext cx="4331195" cy="33575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为什么用</a:t>
            </a:r>
            <a:r>
              <a:rPr lang="en-US" altLang="zh-CN" dirty="0" err="1" smtClean="0"/>
              <a:t>AirTest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sz="3600" dirty="0" smtClean="0"/>
              <a:t>同样的代码，多个平台支持</a:t>
            </a:r>
            <a:endParaRPr lang="en-US" altLang="zh-CN" sz="3600" dirty="0" smtClean="0"/>
          </a:p>
          <a:p>
            <a:endParaRPr lang="en-US" altLang="zh-CN" dirty="0" smtClean="0"/>
          </a:p>
          <a:p>
            <a:endParaRPr lang="zh-CN" alt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57224" y="2357430"/>
            <a:ext cx="1666878" cy="32428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71868" y="2643182"/>
            <a:ext cx="1907373" cy="26527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786446" y="2928934"/>
            <a:ext cx="3067988" cy="22669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简洁的接口列表 </a:t>
            </a:r>
            <a:r>
              <a:rPr lang="en-US" altLang="zh-CN" dirty="0" smtClean="0"/>
              <a:t>- python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/>
          </a:bodyPr>
          <a:lstStyle/>
          <a:p>
            <a:r>
              <a:rPr lang="en-US" altLang="zh-CN" sz="2400" dirty="0" smtClean="0">
                <a:solidFill>
                  <a:srgbClr val="00B050"/>
                </a:solidFill>
              </a:rPr>
              <a:t># </a:t>
            </a:r>
            <a:r>
              <a:rPr lang="zh-CN" altLang="en-US" sz="2400" dirty="0" smtClean="0">
                <a:solidFill>
                  <a:srgbClr val="00B050"/>
                </a:solidFill>
              </a:rPr>
              <a:t>初始化连接</a:t>
            </a:r>
            <a:endParaRPr lang="en-US" altLang="zh-CN" sz="2400" dirty="0" smtClean="0">
              <a:solidFill>
                <a:srgbClr val="00B050"/>
              </a:solidFill>
            </a:endParaRPr>
          </a:p>
          <a:p>
            <a:r>
              <a:rPr lang="en-US" altLang="zh-CN" sz="2400" dirty="0" smtClean="0"/>
              <a:t>import </a:t>
            </a:r>
            <a:r>
              <a:rPr lang="en-US" altLang="zh-CN" sz="2400" dirty="0" err="1" smtClean="0"/>
              <a:t>airtest</a:t>
            </a:r>
            <a:endParaRPr lang="en-US" altLang="zh-CN" sz="2400" dirty="0" smtClean="0"/>
          </a:p>
          <a:p>
            <a:r>
              <a:rPr lang="en-US" altLang="zh-CN" sz="1800" dirty="0" smtClean="0"/>
              <a:t>app = </a:t>
            </a:r>
            <a:r>
              <a:rPr lang="en-US" altLang="zh-CN" sz="1800" dirty="0" err="1" smtClean="0"/>
              <a:t>airtest.connect</a:t>
            </a:r>
            <a:r>
              <a:rPr lang="en-US" altLang="zh-CN" sz="1800" dirty="0" smtClean="0"/>
              <a:t>(‘serialno1298’,  </a:t>
            </a:r>
            <a:r>
              <a:rPr lang="en-US" altLang="zh-CN" sz="1800" dirty="0" err="1" smtClean="0"/>
              <a:t>appname</a:t>
            </a:r>
            <a:r>
              <a:rPr lang="en-US" altLang="zh-CN" sz="1800" dirty="0" smtClean="0"/>
              <a:t>=‘</a:t>
            </a:r>
            <a:r>
              <a:rPr lang="en-US" altLang="zh-CN" sz="1800" dirty="0" err="1" smtClean="0"/>
              <a:t>com.flappybird</a:t>
            </a:r>
            <a:r>
              <a:rPr lang="en-US" altLang="zh-CN" sz="1800" dirty="0" smtClean="0"/>
              <a:t>’, device=‘android’)</a:t>
            </a:r>
          </a:p>
          <a:p>
            <a:endParaRPr lang="en-US" altLang="zh-CN" sz="1800" dirty="0" smtClean="0"/>
          </a:p>
          <a:p>
            <a:r>
              <a:rPr lang="en-US" altLang="zh-CN" sz="2400" dirty="0" err="1" smtClean="0"/>
              <a:t>app.click</a:t>
            </a:r>
            <a:r>
              <a:rPr lang="en-US" altLang="zh-CN" sz="2400" dirty="0" smtClean="0"/>
              <a:t>(‘start.png</a:t>
            </a:r>
            <a:r>
              <a:rPr lang="en-US" altLang="zh-CN" sz="2400" dirty="0" smtClean="0">
                <a:solidFill>
                  <a:srgbClr val="00B050"/>
                </a:solidFill>
              </a:rPr>
              <a:t>’)   # </a:t>
            </a:r>
            <a:r>
              <a:rPr lang="zh-CN" altLang="en-US" sz="2400" dirty="0" smtClean="0">
                <a:solidFill>
                  <a:srgbClr val="00B050"/>
                </a:solidFill>
              </a:rPr>
              <a:t>屏幕上寻找 </a:t>
            </a:r>
            <a:r>
              <a:rPr lang="en-US" altLang="zh-CN" sz="2400" dirty="0" smtClean="0">
                <a:solidFill>
                  <a:srgbClr val="00B050"/>
                </a:solidFill>
              </a:rPr>
              <a:t>start.png</a:t>
            </a:r>
            <a:r>
              <a:rPr lang="zh-CN" altLang="en-US" sz="2400" dirty="0" smtClean="0">
                <a:solidFill>
                  <a:srgbClr val="00B050"/>
                </a:solidFill>
              </a:rPr>
              <a:t>的图标，然后点击</a:t>
            </a:r>
            <a:endParaRPr lang="en-US" altLang="zh-CN" sz="2400" dirty="0" smtClean="0">
              <a:solidFill>
                <a:srgbClr val="00B050"/>
              </a:solidFill>
            </a:endParaRPr>
          </a:p>
          <a:p>
            <a:r>
              <a:rPr lang="en-US" altLang="zh-CN" sz="2400" dirty="0" err="1" smtClean="0"/>
              <a:t>app.drap</a:t>
            </a:r>
            <a:r>
              <a:rPr lang="en-US" altLang="zh-CN" sz="2400" dirty="0" smtClean="0"/>
              <a:t>(‘left.png’,  ‘right.png’) </a:t>
            </a:r>
            <a:r>
              <a:rPr lang="en-US" altLang="zh-CN" sz="2400" dirty="0" smtClean="0">
                <a:solidFill>
                  <a:srgbClr val="00B050"/>
                </a:solidFill>
              </a:rPr>
              <a:t># </a:t>
            </a:r>
            <a:r>
              <a:rPr lang="zh-CN" altLang="en-US" sz="2400" dirty="0" smtClean="0">
                <a:solidFill>
                  <a:srgbClr val="00B050"/>
                </a:solidFill>
              </a:rPr>
              <a:t>从</a:t>
            </a:r>
            <a:r>
              <a:rPr lang="en-US" altLang="zh-CN" sz="2400" dirty="0" smtClean="0">
                <a:solidFill>
                  <a:srgbClr val="00B050"/>
                </a:solidFill>
              </a:rPr>
              <a:t>left.png</a:t>
            </a:r>
            <a:r>
              <a:rPr lang="zh-CN" altLang="en-US" sz="2400" dirty="0" smtClean="0">
                <a:solidFill>
                  <a:srgbClr val="00B050"/>
                </a:solidFill>
              </a:rPr>
              <a:t>拖拽到</a:t>
            </a:r>
            <a:r>
              <a:rPr lang="en-US" altLang="zh-CN" sz="2400" dirty="0" smtClean="0">
                <a:solidFill>
                  <a:srgbClr val="00B050"/>
                </a:solidFill>
              </a:rPr>
              <a:t>right.png</a:t>
            </a:r>
          </a:p>
          <a:p>
            <a:r>
              <a:rPr lang="en-US" altLang="zh-CN" sz="2400" dirty="0" err="1" smtClean="0"/>
              <a:t>app.clickOnAppear</a:t>
            </a:r>
            <a:r>
              <a:rPr lang="en-US" altLang="zh-CN" sz="2400" dirty="0" smtClean="0"/>
              <a:t>(‘exit.png’) </a:t>
            </a:r>
            <a:r>
              <a:rPr lang="en-US" altLang="zh-CN" sz="2400" dirty="0" smtClean="0">
                <a:solidFill>
                  <a:srgbClr val="00B050"/>
                </a:solidFill>
              </a:rPr>
              <a:t># </a:t>
            </a:r>
            <a:r>
              <a:rPr lang="zh-CN" altLang="en-US" sz="2400" dirty="0" smtClean="0">
                <a:solidFill>
                  <a:srgbClr val="00B050"/>
                </a:solidFill>
              </a:rPr>
              <a:t>等到</a:t>
            </a:r>
            <a:r>
              <a:rPr lang="en-US" altLang="zh-CN" sz="2400" dirty="0" smtClean="0">
                <a:solidFill>
                  <a:srgbClr val="00B050"/>
                </a:solidFill>
              </a:rPr>
              <a:t>exit</a:t>
            </a:r>
            <a:r>
              <a:rPr lang="zh-CN" altLang="en-US" sz="2400" dirty="0" smtClean="0">
                <a:solidFill>
                  <a:srgbClr val="00B050"/>
                </a:solidFill>
              </a:rPr>
              <a:t>图像出现后，点击</a:t>
            </a:r>
            <a:endParaRPr lang="en-US" altLang="zh-CN" sz="2400" dirty="0" smtClean="0">
              <a:solidFill>
                <a:srgbClr val="00B050"/>
              </a:solidFill>
            </a:endParaRPr>
          </a:p>
          <a:p>
            <a:endParaRPr lang="en-US" altLang="zh-CN" sz="2400" dirty="0" smtClean="0"/>
          </a:p>
          <a:p>
            <a:r>
              <a:rPr lang="zh-CN" altLang="en-US" sz="2400" dirty="0" smtClean="0"/>
              <a:t>复杂点的</a:t>
            </a:r>
            <a:endParaRPr lang="en-US" altLang="zh-CN" sz="2400" dirty="0" smtClean="0"/>
          </a:p>
          <a:p>
            <a:r>
              <a:rPr lang="en-US" altLang="zh-CN" sz="2400" dirty="0" smtClean="0"/>
              <a:t>If </a:t>
            </a:r>
            <a:r>
              <a:rPr lang="en-US" altLang="zh-CN" sz="2400" dirty="0" err="1" smtClean="0"/>
              <a:t>app.exists</a:t>
            </a:r>
            <a:r>
              <a:rPr lang="en-US" altLang="zh-CN" sz="2400" dirty="0" smtClean="0"/>
              <a:t>(‘robot.png’):</a:t>
            </a:r>
          </a:p>
          <a:p>
            <a:r>
              <a:rPr lang="en-US" altLang="zh-CN" sz="2400" dirty="0" smtClean="0"/>
              <a:t>    </a:t>
            </a:r>
            <a:r>
              <a:rPr lang="en-US" altLang="zh-CN" sz="2400" dirty="0" err="1" smtClean="0"/>
              <a:t>app.click</a:t>
            </a:r>
            <a:r>
              <a:rPr lang="en-US" altLang="zh-CN" sz="2400" dirty="0" smtClean="0"/>
              <a:t>(‘search.png’)</a:t>
            </a:r>
          </a:p>
          <a:p>
            <a:r>
              <a:rPr lang="en-US" altLang="zh-CN" sz="2400" dirty="0" smtClean="0"/>
              <a:t>    </a:t>
            </a:r>
            <a:r>
              <a:rPr lang="en-US" altLang="zh-CN" sz="2400" dirty="0" err="1" smtClean="0"/>
              <a:t>app.text</a:t>
            </a:r>
            <a:r>
              <a:rPr lang="en-US" altLang="zh-CN" sz="2400" dirty="0" smtClean="0"/>
              <a:t>(‘www.baidu.com’) # </a:t>
            </a:r>
            <a:r>
              <a:rPr lang="zh-CN" altLang="en-US" sz="2400" dirty="0" smtClean="0"/>
              <a:t>输入</a:t>
            </a:r>
            <a:r>
              <a:rPr lang="en-US" altLang="zh-CN" sz="2400" smtClean="0"/>
              <a:t>baidu.com</a:t>
            </a:r>
            <a:endParaRPr lang="zh-CN" altLang="en-US" sz="24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u="sng" dirty="0" smtClean="0"/>
              <a:t>我们这样用手机</a:t>
            </a:r>
            <a:endParaRPr lang="zh-CN" altLang="en-US" u="sng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1472" y="1214422"/>
            <a:ext cx="6215106" cy="41434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为什么用</a:t>
            </a:r>
            <a:r>
              <a:rPr lang="en-US" altLang="zh-CN" dirty="0" err="1" smtClean="0"/>
              <a:t>AirTest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 smtClean="0"/>
              <a:t>详细的测试报告</a:t>
            </a:r>
            <a:endParaRPr lang="zh-CN" altLang="en-US" dirty="0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57224" y="2071678"/>
            <a:ext cx="2790825" cy="552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14348" y="2786058"/>
            <a:ext cx="7674486" cy="11430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14348" y="4071942"/>
            <a:ext cx="2219325" cy="1228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75" name="Picture 7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214678" y="4286256"/>
            <a:ext cx="4827345" cy="135732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从那里开始？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sz="3600" dirty="0" smtClean="0"/>
              <a:t>访问 </a:t>
            </a:r>
            <a:endParaRPr lang="en-US" altLang="zh-CN" sz="3600" dirty="0" smtClean="0"/>
          </a:p>
          <a:p>
            <a:r>
              <a:rPr lang="en-US" altLang="zh-CN" sz="3200" dirty="0" smtClean="0">
                <a:solidFill>
                  <a:srgbClr val="FF0000"/>
                </a:solidFill>
                <a:hlinkClick r:id="rId2"/>
              </a:rPr>
              <a:t>http://git.mt.nie.netease.com/hzsunshx/airtest</a:t>
            </a:r>
            <a:endParaRPr lang="en-US" altLang="zh-CN" sz="3200" dirty="0" smtClean="0">
              <a:solidFill>
                <a:srgbClr val="FF0000"/>
              </a:solidFill>
            </a:endParaRPr>
          </a:p>
          <a:p>
            <a:endParaRPr lang="en-US" altLang="zh-CN" sz="3200" dirty="0" smtClean="0"/>
          </a:p>
          <a:p>
            <a:r>
              <a:rPr lang="zh-CN" altLang="en-US" sz="3200" dirty="0" smtClean="0"/>
              <a:t>跟随 </a:t>
            </a:r>
            <a:r>
              <a:rPr lang="en-US" altLang="zh-CN" sz="3200" dirty="0" smtClean="0"/>
              <a:t>README.md</a:t>
            </a:r>
          </a:p>
          <a:p>
            <a:endParaRPr lang="en-US" altLang="zh-CN" sz="3200" dirty="0" smtClean="0"/>
          </a:p>
          <a:p>
            <a:r>
              <a:rPr lang="zh-CN" altLang="en-US" sz="3200" dirty="0" smtClean="0"/>
              <a:t>下载测试样例</a:t>
            </a:r>
            <a:r>
              <a:rPr lang="en-US" altLang="zh-CN" sz="3200" dirty="0" smtClean="0"/>
              <a:t>:  </a:t>
            </a:r>
            <a:r>
              <a:rPr lang="en-US" altLang="zh-CN" sz="3200" dirty="0" err="1" smtClean="0"/>
              <a:t>FlappyBird</a:t>
            </a:r>
            <a:endParaRPr lang="zh-CN" altLang="en-US" sz="320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更进一步：</a:t>
            </a:r>
            <a:r>
              <a:rPr lang="en-US" altLang="zh-CN" dirty="0" smtClean="0"/>
              <a:t>Jenkins</a:t>
            </a:r>
            <a:r>
              <a:rPr lang="zh-CN" altLang="en-US" dirty="0" smtClean="0"/>
              <a:t>支持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 smtClean="0"/>
              <a:t>第一时间，检测代码的质量</a:t>
            </a:r>
            <a:endParaRPr lang="zh-CN" altLang="en-US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34" y="2214554"/>
            <a:ext cx="6905625" cy="2762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AirTest</a:t>
            </a:r>
            <a:r>
              <a:rPr lang="zh-CN" altLang="en-US" dirty="0" smtClean="0"/>
              <a:t>采用开源的开发方式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endParaRPr lang="en-US" altLang="zh-CN" sz="3600" dirty="0" smtClean="0"/>
          </a:p>
          <a:p>
            <a:r>
              <a:rPr lang="zh-CN" altLang="en-US" sz="3600" dirty="0" smtClean="0"/>
              <a:t>来贡献你的代码吧！</a:t>
            </a:r>
            <a:endParaRPr lang="zh-CN" altLang="en-US" sz="3600" dirty="0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72066" y="1000108"/>
            <a:ext cx="3457575" cy="336232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关于</a:t>
            </a:r>
            <a:r>
              <a:rPr lang="en-US" altLang="zh-CN" dirty="0" err="1" smtClean="0"/>
              <a:t>AirTest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 smtClean="0"/>
              <a:t>项目主页：</a:t>
            </a:r>
            <a:endParaRPr lang="en-US" altLang="zh-CN" dirty="0" smtClean="0"/>
          </a:p>
          <a:p>
            <a:pPr lvl="1"/>
            <a:r>
              <a:rPr lang="en-US" altLang="zh-CN" sz="2900" dirty="0" smtClean="0">
                <a:hlinkClick r:id="rId2"/>
              </a:rPr>
              <a:t>http://git.mt.nie.netease.com/hzsunshx/airtest</a:t>
            </a:r>
            <a:endParaRPr lang="en-US" altLang="zh-CN" sz="2900" dirty="0" smtClean="0"/>
          </a:p>
          <a:p>
            <a:pPr lvl="1"/>
            <a:endParaRPr lang="en-US" altLang="zh-CN" sz="2900" dirty="0" smtClean="0"/>
          </a:p>
          <a:p>
            <a:endParaRPr lang="en-US" altLang="zh-CN" sz="2800" dirty="0" smtClean="0"/>
          </a:p>
          <a:p>
            <a:endParaRPr lang="en-US" altLang="zh-CN" sz="2800" dirty="0" smtClean="0"/>
          </a:p>
          <a:p>
            <a:endParaRPr lang="en-US" altLang="zh-CN" sz="2800" dirty="0" smtClean="0"/>
          </a:p>
          <a:p>
            <a:endParaRPr lang="en-US" altLang="zh-CN" sz="2800" dirty="0" smtClean="0"/>
          </a:p>
          <a:p>
            <a:endParaRPr lang="en-US" altLang="zh-CN" sz="2800" dirty="0" smtClean="0"/>
          </a:p>
          <a:p>
            <a:r>
              <a:rPr lang="en-US" altLang="zh-CN" sz="2800" dirty="0" smtClean="0"/>
              <a:t>                                             </a:t>
            </a:r>
            <a:r>
              <a:rPr lang="en-US" altLang="zh-CN" sz="2800" dirty="0" err="1" smtClean="0"/>
              <a:t>Ppt</a:t>
            </a:r>
            <a:r>
              <a:rPr lang="zh-CN" altLang="en-US" sz="2800" dirty="0" smtClean="0"/>
              <a:t>作者： 孙圣翔</a:t>
            </a:r>
            <a:endParaRPr lang="zh-CN" altLang="en-US" sz="2800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1472" y="2357430"/>
            <a:ext cx="3376872" cy="34290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Airtest</a:t>
            </a:r>
            <a:r>
              <a:rPr lang="zh-CN" altLang="en-US" dirty="0" smtClean="0"/>
              <a:t>模拟人的行为</a:t>
            </a:r>
            <a:endParaRPr lang="zh-CN" altLang="en-US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/>
          <a:srcRect/>
          <a:stretch>
            <a:fillRect/>
          </a:stretch>
        </p:blipFill>
        <p:spPr bwMode="auto">
          <a:xfrm flipH="1">
            <a:off x="500034" y="1428736"/>
            <a:ext cx="6000792" cy="43372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通过</a:t>
            </a:r>
            <a:r>
              <a:rPr lang="en-US" altLang="zh-CN" dirty="0" err="1" smtClean="0"/>
              <a:t>airtest</a:t>
            </a:r>
            <a:r>
              <a:rPr lang="zh-CN" altLang="en-US" dirty="0" smtClean="0"/>
              <a:t>可以实现的功能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 smtClean="0"/>
              <a:t>自动玩手机游戏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自动开完成</a:t>
            </a:r>
            <a:endParaRPr lang="en-US" altLang="zh-CN" dirty="0" smtClean="0"/>
          </a:p>
          <a:p>
            <a:endParaRPr lang="en-US" altLang="zh-CN" dirty="0" smtClean="0"/>
          </a:p>
          <a:p>
            <a:pPr>
              <a:buNone/>
            </a:pPr>
            <a:r>
              <a:rPr lang="en-US" altLang="zh-CN" sz="3600" i="1" dirty="0" smtClean="0"/>
              <a:t>								</a:t>
            </a:r>
            <a:r>
              <a:rPr lang="en-US" altLang="zh-CN" sz="3600" i="1" dirty="0" smtClean="0">
                <a:solidFill>
                  <a:schemeClr val="bg1">
                    <a:lumMod val="50000"/>
                  </a:schemeClr>
                </a:solidFill>
              </a:rPr>
              <a:t>VIDEO</a:t>
            </a:r>
            <a:r>
              <a:rPr lang="zh-CN" altLang="en-US" sz="3600" i="1" dirty="0" smtClean="0"/>
              <a:t> </a:t>
            </a:r>
            <a:r>
              <a:rPr lang="zh-CN" altLang="en-US" sz="6600" b="1" dirty="0" smtClean="0"/>
              <a:t>    </a:t>
            </a:r>
            <a:r>
              <a:rPr lang="zh-CN" altLang="en-US" dirty="0" smtClean="0"/>
              <a:t>   </a:t>
            </a:r>
            <a:endParaRPr lang="zh-CN" alt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原理</a:t>
            </a:r>
            <a:endParaRPr lang="zh-CN" alt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224212" y="2001837"/>
            <a:ext cx="2695575" cy="3371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需求：需要完成一次点击</a:t>
            </a:r>
            <a:endParaRPr lang="zh-CN" altLang="en-US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/>
          <a:srcRect/>
          <a:stretch>
            <a:fillRect/>
          </a:stretch>
        </p:blipFill>
        <p:spPr bwMode="auto">
          <a:xfrm rot="205179">
            <a:off x="448546" y="2147854"/>
            <a:ext cx="2647950" cy="314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857884" y="1928802"/>
            <a:ext cx="1400175" cy="1152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4572000" y="3143248"/>
            <a:ext cx="1210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 smtClean="0"/>
              <a:t>点击</a:t>
            </a:r>
            <a:endParaRPr lang="zh-CN" altLang="en-US" sz="4000" dirty="0"/>
          </a:p>
        </p:txBody>
      </p: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00760" y="3000372"/>
            <a:ext cx="1337887" cy="13309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TextBox 8"/>
          <p:cNvSpPr txBox="1"/>
          <p:nvPr/>
        </p:nvSpPr>
        <p:spPr>
          <a:xfrm>
            <a:off x="4286248" y="4786322"/>
            <a:ext cx="37680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 err="1" smtClean="0">
                <a:solidFill>
                  <a:srgbClr val="00B050"/>
                </a:solidFill>
              </a:rPr>
              <a:t>App.click</a:t>
            </a:r>
            <a:r>
              <a:rPr lang="en-US" altLang="zh-CN" sz="3600" dirty="0" smtClean="0">
                <a:solidFill>
                  <a:srgbClr val="00B050"/>
                </a:solidFill>
              </a:rPr>
              <a:t>(‘sun.png’)</a:t>
            </a:r>
            <a:endParaRPr lang="zh-CN" altLang="en-US" sz="3600" dirty="0">
              <a:solidFill>
                <a:srgbClr val="00B05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第一步：手机图片传输到电脑</a:t>
            </a:r>
            <a:endParaRPr lang="zh-CN" altLang="en-US" dirty="0"/>
          </a:p>
        </p:txBody>
      </p:sp>
      <p:pic>
        <p:nvPicPr>
          <p:cNvPr id="2051" name="Picture 3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57200" y="1316854"/>
            <a:ext cx="8229600" cy="47418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第二步：电脑上识别出元素的位置</a:t>
            </a:r>
            <a:endParaRPr lang="zh-CN" altLang="en-US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000100" y="1240350"/>
            <a:ext cx="6915175" cy="4738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第三步：操作指令传递给电脑</a:t>
            </a:r>
            <a:endParaRPr lang="zh-CN" altLang="en-US" dirty="0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948132" y="1219200"/>
            <a:ext cx="7247736" cy="4937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左箭头 4"/>
          <p:cNvSpPr/>
          <p:nvPr/>
        </p:nvSpPr>
        <p:spPr>
          <a:xfrm rot="18988573">
            <a:off x="2855525" y="3728989"/>
            <a:ext cx="1428760" cy="35719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质朴">
  <a:themeElements>
    <a:clrScheme name="质朴">
      <a:dk1>
        <a:sysClr val="windowText" lastClr="000000"/>
      </a:dk1>
      <a:lt1>
        <a:sysClr val="window" lastClr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D2DA7A"/>
      </a:accent3>
      <a:accent4>
        <a:srgbClr val="FADA7A"/>
      </a:accent4>
      <a:accent5>
        <a:srgbClr val="B88472"/>
      </a:accent5>
      <a:accent6>
        <a:srgbClr val="8E736A"/>
      </a:accent6>
      <a:hlink>
        <a:srgbClr val="B292CA"/>
      </a:hlink>
      <a:folHlink>
        <a:srgbClr val="6B5680"/>
      </a:folHlink>
    </a:clrScheme>
    <a:fontScheme name="质朴">
      <a:majorFont>
        <a:latin typeface="Bookman Old Style"/>
        <a:ea typeface=""/>
        <a:cs typeface=""/>
        <a:font script="Grek" typeface="Cambria"/>
        <a:font script="Cyrl" typeface="Cambria"/>
        <a:font script="Jpan" typeface="HG明朝E"/>
        <a:font script="Hang" typeface="돋움"/>
        <a:font script="Hans" typeface="宋体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Gill Sans MT"/>
        <a:ea typeface=""/>
        <a:cs typeface=""/>
        <a:font script="Grek" typeface="Calibri"/>
        <a:font script="Cyrl" typeface="Calibri"/>
        <a:font script="Jpan" typeface="ＭＳ Ｐゴシック"/>
        <a:font script="Hang" typeface="맑은 고딕"/>
        <a:font script="Hans" typeface="华文新魏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质朴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Origin</Template>
  <TotalTime>659</TotalTime>
  <Words>319</Words>
  <Application>Microsoft Office PowerPoint</Application>
  <PresentationFormat>全屏显示(4:3)</PresentationFormat>
  <Paragraphs>83</Paragraphs>
  <Slides>24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25" baseType="lpstr">
      <vt:lpstr>质朴</vt:lpstr>
      <vt:lpstr>AirTest --手机程序自动化测试框架  </vt:lpstr>
      <vt:lpstr>我们这样用手机</vt:lpstr>
      <vt:lpstr>Airtest模拟人的行为</vt:lpstr>
      <vt:lpstr>通过airtest可以实现的功能</vt:lpstr>
      <vt:lpstr>原理</vt:lpstr>
      <vt:lpstr>需求：需要完成一次点击</vt:lpstr>
      <vt:lpstr>第一步：手机图片传输到电脑</vt:lpstr>
      <vt:lpstr>第二步：电脑上识别出元素的位置</vt:lpstr>
      <vt:lpstr>第三步：操作指令传递给电脑</vt:lpstr>
      <vt:lpstr>一段测试代码</vt:lpstr>
      <vt:lpstr>可以运行在不同的平台上</vt:lpstr>
      <vt:lpstr>手机集群测试</vt:lpstr>
      <vt:lpstr>幻灯片 13</vt:lpstr>
      <vt:lpstr>幻灯片 14</vt:lpstr>
      <vt:lpstr>自动化的好处</vt:lpstr>
      <vt:lpstr>为什么用AirTest</vt:lpstr>
      <vt:lpstr>为什么用AirTest</vt:lpstr>
      <vt:lpstr>为什么用AirTest</vt:lpstr>
      <vt:lpstr>简洁的接口列表 - python</vt:lpstr>
      <vt:lpstr>为什么用AirTest</vt:lpstr>
      <vt:lpstr>从那里开始？</vt:lpstr>
      <vt:lpstr>更进一步：Jenkins支持</vt:lpstr>
      <vt:lpstr>AirTest采用开源的开发方式</vt:lpstr>
      <vt:lpstr>关于AirTest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AirTest是什么？</dc:title>
  <dc:creator>sunshengxiang</dc:creator>
  <cp:lastModifiedBy>sunshengxiang</cp:lastModifiedBy>
  <cp:revision>71</cp:revision>
  <dcterms:created xsi:type="dcterms:W3CDTF">2014-07-09T09:06:32Z</dcterms:created>
  <dcterms:modified xsi:type="dcterms:W3CDTF">2014-07-23T09:09:05Z</dcterms:modified>
</cp:coreProperties>
</file>